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7" r:id="rId2"/>
    <p:sldId id="262" r:id="rId3"/>
    <p:sldId id="263" r:id="rId4"/>
    <p:sldId id="264" r:id="rId5"/>
    <p:sldId id="265" r:id="rId6"/>
    <p:sldId id="266" r:id="rId7"/>
    <p:sldId id="267" r:id="rId8"/>
    <p:sldId id="268" r:id="rId9"/>
    <p:sldId id="269" r:id="rId10"/>
    <p:sldId id="270" r:id="rId11"/>
    <p:sldId id="271" r:id="rId12"/>
    <p:sldId id="272" r:id="rId13"/>
    <p:sldId id="273"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6"/>
    <p:restoredTop sz="94626"/>
  </p:normalViewPr>
  <p:slideViewPr>
    <p:cSldViewPr snapToGrid="0" snapToObjects="1">
      <p:cViewPr varScale="1">
        <p:scale>
          <a:sx n="201" d="100"/>
          <a:sy n="201" d="100"/>
        </p:scale>
        <p:origin x="94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C00B8-BBC4-9346-B495-F2EDCF20E3CA}" type="datetimeFigureOut">
              <a:rPr lang="en-US" smtClean="0"/>
              <a:t>12/22/18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2C92A-9CDA-204E-92A5-D7E4E07B0585}" type="slidenum">
              <a:rPr lang="en-US" smtClean="0"/>
              <a:t>‹#›</a:t>
            </a:fld>
            <a:endParaRPr lang="en-US"/>
          </a:p>
        </p:txBody>
      </p:sp>
    </p:spTree>
    <p:extLst>
      <p:ext uri="{BB962C8B-B14F-4D97-AF65-F5344CB8AC3E}">
        <p14:creationId xmlns:p14="http://schemas.microsoft.com/office/powerpoint/2010/main" val="20247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72C92A-9CDA-204E-92A5-D7E4E07B0585}" type="slidenum">
              <a:rPr lang="en-US" smtClean="0"/>
              <a:t>3</a:t>
            </a:fld>
            <a:endParaRPr lang="en-US"/>
          </a:p>
        </p:txBody>
      </p:sp>
    </p:spTree>
    <p:extLst>
      <p:ext uri="{BB962C8B-B14F-4D97-AF65-F5344CB8AC3E}">
        <p14:creationId xmlns:p14="http://schemas.microsoft.com/office/powerpoint/2010/main" val="3305367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72C92A-9CDA-204E-92A5-D7E4E07B0585}" type="slidenum">
              <a:rPr lang="en-US" smtClean="0"/>
              <a:t>6</a:t>
            </a:fld>
            <a:endParaRPr lang="en-US"/>
          </a:p>
        </p:txBody>
      </p:sp>
    </p:spTree>
    <p:extLst>
      <p:ext uri="{BB962C8B-B14F-4D97-AF65-F5344CB8AC3E}">
        <p14:creationId xmlns:p14="http://schemas.microsoft.com/office/powerpoint/2010/main" val="2827095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12/22/18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790958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3B4DD-2F12-E045-AF9A-EFFA679ED9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F399EA-8074-2141-8E76-4AD1C2E935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246810-6D29-864B-84A1-53D77CB3A91D}"/>
              </a:ext>
            </a:extLst>
          </p:cNvPr>
          <p:cNvSpPr>
            <a:spLocks noGrp="1"/>
          </p:cNvSpPr>
          <p:nvPr>
            <p:ph type="dt" sz="half" idx="10"/>
          </p:nvPr>
        </p:nvSpPr>
        <p:spPr/>
        <p:txBody>
          <a:bodyPr/>
          <a:lstStyle/>
          <a:p>
            <a:fld id="{18449181-CA47-6B4F-86E8-0853197811F6}" type="datetimeFigureOut">
              <a:rPr lang="en-US" smtClean="0"/>
              <a:t>12/22/18</a:t>
            </a:fld>
            <a:endParaRPr lang="en-US"/>
          </a:p>
        </p:txBody>
      </p:sp>
      <p:sp>
        <p:nvSpPr>
          <p:cNvPr id="5" name="Footer Placeholder 4">
            <a:extLst>
              <a:ext uri="{FF2B5EF4-FFF2-40B4-BE49-F238E27FC236}">
                <a16:creationId xmlns:a16="http://schemas.microsoft.com/office/drawing/2014/main" id="{36A9020A-BE77-B54D-843C-BF718AA06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76A6A5-A9A6-5F49-9CDF-EDC2AEA6A206}"/>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2327891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F4574-A07F-3E45-B98F-E34BCDC089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757D7C-0D93-9847-B6C9-38A0709753F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646B9-C516-564D-8DE5-2742A37924E7}"/>
              </a:ext>
            </a:extLst>
          </p:cNvPr>
          <p:cNvSpPr>
            <a:spLocks noGrp="1"/>
          </p:cNvSpPr>
          <p:nvPr>
            <p:ph type="dt" sz="half" idx="10"/>
          </p:nvPr>
        </p:nvSpPr>
        <p:spPr/>
        <p:txBody>
          <a:bodyPr/>
          <a:lstStyle/>
          <a:p>
            <a:fld id="{18449181-CA47-6B4F-86E8-0853197811F6}" type="datetimeFigureOut">
              <a:rPr lang="en-US" smtClean="0"/>
              <a:t>12/22/18</a:t>
            </a:fld>
            <a:endParaRPr lang="en-US"/>
          </a:p>
        </p:txBody>
      </p:sp>
      <p:sp>
        <p:nvSpPr>
          <p:cNvPr id="5" name="Footer Placeholder 4">
            <a:extLst>
              <a:ext uri="{FF2B5EF4-FFF2-40B4-BE49-F238E27FC236}">
                <a16:creationId xmlns:a16="http://schemas.microsoft.com/office/drawing/2014/main" id="{F46D6EDD-2563-B542-9FC1-AAC5ECB4C7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C111C1-BBA8-BF47-A19A-0E29C8E0C390}"/>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1242454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D21284-2DA3-A54F-AF54-72B5FBD034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E09806-CA43-7A4A-A160-FCB12E8B87F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0E31C5-0D72-7C49-BD88-2ED4987BB84C}"/>
              </a:ext>
            </a:extLst>
          </p:cNvPr>
          <p:cNvSpPr>
            <a:spLocks noGrp="1"/>
          </p:cNvSpPr>
          <p:nvPr>
            <p:ph type="dt" sz="half" idx="10"/>
          </p:nvPr>
        </p:nvSpPr>
        <p:spPr/>
        <p:txBody>
          <a:bodyPr/>
          <a:lstStyle/>
          <a:p>
            <a:fld id="{18449181-CA47-6B4F-86E8-0853197811F6}" type="datetimeFigureOut">
              <a:rPr lang="en-US" smtClean="0"/>
              <a:t>12/22/18</a:t>
            </a:fld>
            <a:endParaRPr lang="en-US"/>
          </a:p>
        </p:txBody>
      </p:sp>
      <p:sp>
        <p:nvSpPr>
          <p:cNvPr id="5" name="Footer Placeholder 4">
            <a:extLst>
              <a:ext uri="{FF2B5EF4-FFF2-40B4-BE49-F238E27FC236}">
                <a16:creationId xmlns:a16="http://schemas.microsoft.com/office/drawing/2014/main" id="{C7DFCAD5-8B00-F44D-94E8-8804B908A2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66ABCD-F0BE-494E-825E-9C50E2834F1E}"/>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1722639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4478879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97374-E5CE-9345-BE9B-C746F22ABB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F80579-E55B-C944-8C30-0E3F897AE2F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6DCE31-47DE-D841-96EA-DDAC59B70057}"/>
              </a:ext>
            </a:extLst>
          </p:cNvPr>
          <p:cNvSpPr>
            <a:spLocks noGrp="1"/>
          </p:cNvSpPr>
          <p:nvPr>
            <p:ph type="dt" sz="half" idx="10"/>
          </p:nvPr>
        </p:nvSpPr>
        <p:spPr/>
        <p:txBody>
          <a:bodyPr/>
          <a:lstStyle/>
          <a:p>
            <a:fld id="{18449181-CA47-6B4F-86E8-0853197811F6}" type="datetimeFigureOut">
              <a:rPr lang="en-US" smtClean="0"/>
              <a:t>12/22/18</a:t>
            </a:fld>
            <a:endParaRPr lang="en-US"/>
          </a:p>
        </p:txBody>
      </p:sp>
      <p:sp>
        <p:nvSpPr>
          <p:cNvPr id="5" name="Footer Placeholder 4">
            <a:extLst>
              <a:ext uri="{FF2B5EF4-FFF2-40B4-BE49-F238E27FC236}">
                <a16:creationId xmlns:a16="http://schemas.microsoft.com/office/drawing/2014/main" id="{0C4EB88E-DFA0-3247-B340-8583B8080C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10D3FD-8E07-3448-ADEF-9F88DC0E4085}"/>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610030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9E2F8-26EF-7D4A-B60C-52ACE4B62D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670FCF-9242-AB4D-A7B6-77CEF06366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851E81D-2963-2348-AE71-8AD12A482700}"/>
              </a:ext>
            </a:extLst>
          </p:cNvPr>
          <p:cNvSpPr>
            <a:spLocks noGrp="1"/>
          </p:cNvSpPr>
          <p:nvPr>
            <p:ph type="dt" sz="half" idx="10"/>
          </p:nvPr>
        </p:nvSpPr>
        <p:spPr/>
        <p:txBody>
          <a:bodyPr/>
          <a:lstStyle/>
          <a:p>
            <a:fld id="{18449181-CA47-6B4F-86E8-0853197811F6}" type="datetimeFigureOut">
              <a:rPr lang="en-US" smtClean="0"/>
              <a:t>12/22/18</a:t>
            </a:fld>
            <a:endParaRPr lang="en-US"/>
          </a:p>
        </p:txBody>
      </p:sp>
      <p:sp>
        <p:nvSpPr>
          <p:cNvPr id="5" name="Footer Placeholder 4">
            <a:extLst>
              <a:ext uri="{FF2B5EF4-FFF2-40B4-BE49-F238E27FC236}">
                <a16:creationId xmlns:a16="http://schemas.microsoft.com/office/drawing/2014/main" id="{D4CBE1EF-E905-F94F-B542-208859EA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00AEB8-B60D-9A4D-9CE3-23615C6551BE}"/>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2763495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270C-EB3F-8243-9EB3-297E774C75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A138F3-0C2D-B845-88AE-23350170831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E00ADD-5EA0-B648-8640-606E817160E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F2EB4B-798F-0E48-9E51-3BA614962B82}"/>
              </a:ext>
            </a:extLst>
          </p:cNvPr>
          <p:cNvSpPr>
            <a:spLocks noGrp="1"/>
          </p:cNvSpPr>
          <p:nvPr>
            <p:ph type="dt" sz="half" idx="10"/>
          </p:nvPr>
        </p:nvSpPr>
        <p:spPr/>
        <p:txBody>
          <a:bodyPr/>
          <a:lstStyle/>
          <a:p>
            <a:fld id="{18449181-CA47-6B4F-86E8-0853197811F6}" type="datetimeFigureOut">
              <a:rPr lang="en-US" smtClean="0"/>
              <a:t>12/22/18</a:t>
            </a:fld>
            <a:endParaRPr lang="en-US"/>
          </a:p>
        </p:txBody>
      </p:sp>
      <p:sp>
        <p:nvSpPr>
          <p:cNvPr id="6" name="Footer Placeholder 5">
            <a:extLst>
              <a:ext uri="{FF2B5EF4-FFF2-40B4-BE49-F238E27FC236}">
                <a16:creationId xmlns:a16="http://schemas.microsoft.com/office/drawing/2014/main" id="{C65B6646-4432-C14A-8105-1CF963C7CE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D0866E-5873-5746-A24C-D646333A286F}"/>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2350816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56C17-961F-564B-9413-9B8BBD5584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2A70FA-AB4D-7E44-A652-AD297E5B17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5D2BE42-F870-0A4C-8ECC-350093BBAEC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9C4083-318D-CE44-AEFE-79D0D72902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17339BE-272C-5F40-A369-4FA9A959B63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E7572C-72BD-764D-9FB4-490FA29E675B}"/>
              </a:ext>
            </a:extLst>
          </p:cNvPr>
          <p:cNvSpPr>
            <a:spLocks noGrp="1"/>
          </p:cNvSpPr>
          <p:nvPr>
            <p:ph type="dt" sz="half" idx="10"/>
          </p:nvPr>
        </p:nvSpPr>
        <p:spPr/>
        <p:txBody>
          <a:bodyPr/>
          <a:lstStyle/>
          <a:p>
            <a:fld id="{18449181-CA47-6B4F-86E8-0853197811F6}" type="datetimeFigureOut">
              <a:rPr lang="en-US" smtClean="0"/>
              <a:t>12/22/18</a:t>
            </a:fld>
            <a:endParaRPr lang="en-US"/>
          </a:p>
        </p:txBody>
      </p:sp>
      <p:sp>
        <p:nvSpPr>
          <p:cNvPr id="8" name="Footer Placeholder 7">
            <a:extLst>
              <a:ext uri="{FF2B5EF4-FFF2-40B4-BE49-F238E27FC236}">
                <a16:creationId xmlns:a16="http://schemas.microsoft.com/office/drawing/2014/main" id="{5D8B8AB9-C4D7-D940-9CBE-5907DAAD4D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ABE694-2214-BB41-A090-F3F68FEEC5C5}"/>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2702641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DEC25-B324-694C-820D-575E90085A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B16368-2BC3-FF41-ACCD-ACEE5EFB8093}"/>
              </a:ext>
            </a:extLst>
          </p:cNvPr>
          <p:cNvSpPr>
            <a:spLocks noGrp="1"/>
          </p:cNvSpPr>
          <p:nvPr>
            <p:ph type="dt" sz="half" idx="10"/>
          </p:nvPr>
        </p:nvSpPr>
        <p:spPr/>
        <p:txBody>
          <a:bodyPr/>
          <a:lstStyle/>
          <a:p>
            <a:fld id="{18449181-CA47-6B4F-86E8-0853197811F6}" type="datetimeFigureOut">
              <a:rPr lang="en-US" smtClean="0"/>
              <a:t>12/22/18</a:t>
            </a:fld>
            <a:endParaRPr lang="en-US"/>
          </a:p>
        </p:txBody>
      </p:sp>
      <p:sp>
        <p:nvSpPr>
          <p:cNvPr id="4" name="Footer Placeholder 3">
            <a:extLst>
              <a:ext uri="{FF2B5EF4-FFF2-40B4-BE49-F238E27FC236}">
                <a16:creationId xmlns:a16="http://schemas.microsoft.com/office/drawing/2014/main" id="{4D309CC2-6039-A446-A1FF-7ACD2CD516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44A08B-64CF-6B41-B548-D39391DE3971}"/>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2377992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C08385-C8C2-FD4A-B3B7-A5FD83E65C8C}"/>
              </a:ext>
            </a:extLst>
          </p:cNvPr>
          <p:cNvSpPr>
            <a:spLocks noGrp="1"/>
          </p:cNvSpPr>
          <p:nvPr>
            <p:ph type="dt" sz="half" idx="10"/>
          </p:nvPr>
        </p:nvSpPr>
        <p:spPr/>
        <p:txBody>
          <a:bodyPr/>
          <a:lstStyle/>
          <a:p>
            <a:fld id="{18449181-CA47-6B4F-86E8-0853197811F6}" type="datetimeFigureOut">
              <a:rPr lang="en-US" smtClean="0"/>
              <a:t>12/22/18</a:t>
            </a:fld>
            <a:endParaRPr lang="en-US"/>
          </a:p>
        </p:txBody>
      </p:sp>
      <p:sp>
        <p:nvSpPr>
          <p:cNvPr id="3" name="Footer Placeholder 2">
            <a:extLst>
              <a:ext uri="{FF2B5EF4-FFF2-40B4-BE49-F238E27FC236}">
                <a16:creationId xmlns:a16="http://schemas.microsoft.com/office/drawing/2014/main" id="{F4C37260-DF40-3244-B438-3E3B600D5F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66A3FA-52C3-004D-9380-6F5D8D82B359}"/>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3883889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9E885-4E68-5E43-A340-F7BFB72FCF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2553DE-8403-9147-B53A-09C19746F8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BF04B1-495B-3740-B1A1-869D4C3288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F57D865-8B7D-C543-92C0-ACD2A42AECE6}"/>
              </a:ext>
            </a:extLst>
          </p:cNvPr>
          <p:cNvSpPr>
            <a:spLocks noGrp="1"/>
          </p:cNvSpPr>
          <p:nvPr>
            <p:ph type="dt" sz="half" idx="10"/>
          </p:nvPr>
        </p:nvSpPr>
        <p:spPr/>
        <p:txBody>
          <a:bodyPr/>
          <a:lstStyle/>
          <a:p>
            <a:fld id="{18449181-CA47-6B4F-86E8-0853197811F6}" type="datetimeFigureOut">
              <a:rPr lang="en-US" smtClean="0"/>
              <a:t>12/22/18</a:t>
            </a:fld>
            <a:endParaRPr lang="en-US"/>
          </a:p>
        </p:txBody>
      </p:sp>
      <p:sp>
        <p:nvSpPr>
          <p:cNvPr id="6" name="Footer Placeholder 5">
            <a:extLst>
              <a:ext uri="{FF2B5EF4-FFF2-40B4-BE49-F238E27FC236}">
                <a16:creationId xmlns:a16="http://schemas.microsoft.com/office/drawing/2014/main" id="{579F64E8-3819-6943-9A59-35F08204A9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7A37DB-06CC-4D4E-9960-764CBAB6ED0F}"/>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2836724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BBC63-DCDB-704B-925C-25379986F7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1A831B-9E5C-704A-9AC6-F82505E0DA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4E055C-01FA-DD4B-B5CE-D2B273AAF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6B4083F-0DF3-EA49-86B5-278747AC6C6C}"/>
              </a:ext>
            </a:extLst>
          </p:cNvPr>
          <p:cNvSpPr>
            <a:spLocks noGrp="1"/>
          </p:cNvSpPr>
          <p:nvPr>
            <p:ph type="dt" sz="half" idx="10"/>
          </p:nvPr>
        </p:nvSpPr>
        <p:spPr/>
        <p:txBody>
          <a:bodyPr/>
          <a:lstStyle/>
          <a:p>
            <a:fld id="{18449181-CA47-6B4F-86E8-0853197811F6}" type="datetimeFigureOut">
              <a:rPr lang="en-US" smtClean="0"/>
              <a:t>12/22/18</a:t>
            </a:fld>
            <a:endParaRPr lang="en-US"/>
          </a:p>
        </p:txBody>
      </p:sp>
      <p:sp>
        <p:nvSpPr>
          <p:cNvPr id="6" name="Footer Placeholder 5">
            <a:extLst>
              <a:ext uri="{FF2B5EF4-FFF2-40B4-BE49-F238E27FC236}">
                <a16:creationId xmlns:a16="http://schemas.microsoft.com/office/drawing/2014/main" id="{F60DE509-51E7-5340-B87C-6B7DD037AB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C62518-FF1A-1242-9A40-714ADBC6A334}"/>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1554255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82CC63-8D99-C04B-B645-EC1B0A61C4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7C852C-30D5-F14B-99DE-D0AD443D0B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292BAF-5AC8-A74C-9A96-F837FA8DEA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449181-CA47-6B4F-86E8-0853197811F6}" type="datetimeFigureOut">
              <a:rPr lang="en-US" smtClean="0"/>
              <a:t>12/22/18</a:t>
            </a:fld>
            <a:endParaRPr lang="en-US"/>
          </a:p>
        </p:txBody>
      </p:sp>
      <p:sp>
        <p:nvSpPr>
          <p:cNvPr id="5" name="Footer Placeholder 4">
            <a:extLst>
              <a:ext uri="{FF2B5EF4-FFF2-40B4-BE49-F238E27FC236}">
                <a16:creationId xmlns:a16="http://schemas.microsoft.com/office/drawing/2014/main" id="{C669B70E-72FB-694A-84AD-D18952AFAD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04C3F5-E533-AE4B-B860-C32F041643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FE12BF-A31A-1741-A384-78D1C225B7EA}" type="slidenum">
              <a:rPr lang="en-US" smtClean="0"/>
              <a:t>‹#›</a:t>
            </a:fld>
            <a:endParaRPr lang="en-US"/>
          </a:p>
        </p:txBody>
      </p:sp>
    </p:spTree>
    <p:extLst>
      <p:ext uri="{BB962C8B-B14F-4D97-AF65-F5344CB8AC3E}">
        <p14:creationId xmlns:p14="http://schemas.microsoft.com/office/powerpoint/2010/main" val="2146634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mailto:alejandro@alejandroruizvarela.com" TargetMode="External"/><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customvision.ai/"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5.png"/><Relationship Id="rId5" Type="http://schemas.openxmlformats.org/officeDocument/2006/relationships/image" Target="../media/image14.tiff"/><Relationship Id="rId4" Type="http://schemas.openxmlformats.org/officeDocument/2006/relationships/hyperlink" Target="https://github.com/AlejandroRuiz/XamarinFormsAzureCustomVision"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lejandroRuiz/XamarinFormsAzureCustomVision" TargetMode="External"/><Relationship Id="rId7" Type="http://schemas.openxmlformats.org/officeDocument/2006/relationships/hyperlink" Target="http://alejandroruizvarela.blogspot.com/"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alejandroruizvarela.com/" TargetMode="External"/><Relationship Id="rId5" Type="http://schemas.openxmlformats.org/officeDocument/2006/relationships/hyperlink" Target="http://twitter.com/alejandroruizva" TargetMode="External"/><Relationship Id="rId4" Type="http://schemas.openxmlformats.org/officeDocument/2006/relationships/hyperlink" Target="mailto:alejandro@alejandroruizvarela.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a:t>Alejandro Ruiz</a:t>
            </a:r>
          </a:p>
          <a:p>
            <a:r>
              <a:rPr lang="en-US" dirty="0"/>
              <a:t>Microsoft MVP: Developer Technologies</a:t>
            </a:r>
          </a:p>
          <a:p>
            <a:r>
              <a:rPr lang="en-US" dirty="0">
                <a:hlinkClick r:id="rId2"/>
              </a:rPr>
              <a:t>alejandro@alejandroruizvarela.com</a:t>
            </a:r>
            <a:endParaRPr lang="en-US" dirty="0"/>
          </a:p>
        </p:txBody>
      </p:sp>
      <p:sp>
        <p:nvSpPr>
          <p:cNvPr id="3" name="Title 2"/>
          <p:cNvSpPr>
            <a:spLocks noGrp="1"/>
          </p:cNvSpPr>
          <p:nvPr>
            <p:ph type="title"/>
          </p:nvPr>
        </p:nvSpPr>
        <p:spPr>
          <a:xfrm>
            <a:off x="269302" y="1308398"/>
            <a:ext cx="11653459" cy="926932"/>
          </a:xfrm>
        </p:spPr>
        <p:txBody>
          <a:bodyPr>
            <a:normAutofit fontScale="90000"/>
          </a:bodyPr>
          <a:lstStyle/>
          <a:p>
            <a:r>
              <a:rPr lang="en-US" dirty="0"/>
              <a:t>Machine Learning Made Easy with Azure Custom Vision</a:t>
            </a:r>
            <a:endParaRPr lang="en-US" b="1" dirty="0"/>
          </a:p>
        </p:txBody>
      </p:sp>
      <p:pic>
        <p:nvPicPr>
          <p:cNvPr id="8" name="Picture 7"/>
          <p:cNvPicPr>
            <a:picLocks noChangeAspect="1"/>
          </p:cNvPicPr>
          <p:nvPr/>
        </p:nvPicPr>
        <p:blipFill>
          <a:blip r:embed="rId3"/>
          <a:stretch>
            <a:fillRect/>
          </a:stretch>
        </p:blipFill>
        <p:spPr>
          <a:xfrm>
            <a:off x="8106508" y="4016103"/>
            <a:ext cx="3816253" cy="1402473"/>
          </a:xfrm>
          <a:prstGeom prst="rect">
            <a:avLst/>
          </a:prstGeom>
        </p:spPr>
      </p:pic>
      <p:pic>
        <p:nvPicPr>
          <p:cNvPr id="2" name="Picture 1">
            <a:extLst>
              <a:ext uri="{FF2B5EF4-FFF2-40B4-BE49-F238E27FC236}">
                <a16:creationId xmlns:a16="http://schemas.microsoft.com/office/drawing/2014/main" id="{22638CFC-81BE-8747-A4B3-9BDB0C3DB733}"/>
              </a:ext>
            </a:extLst>
          </p:cNvPr>
          <p:cNvPicPr>
            <a:picLocks noChangeAspect="1"/>
          </p:cNvPicPr>
          <p:nvPr/>
        </p:nvPicPr>
        <p:blipFill>
          <a:blip r:embed="rId4"/>
          <a:stretch>
            <a:fillRect/>
          </a:stretch>
        </p:blipFill>
        <p:spPr>
          <a:xfrm>
            <a:off x="5251449" y="5553484"/>
            <a:ext cx="2772951" cy="1118781"/>
          </a:xfrm>
          <a:prstGeom prst="rect">
            <a:avLst/>
          </a:prstGeom>
        </p:spPr>
      </p:pic>
    </p:spTree>
    <p:extLst>
      <p:ext uri="{BB962C8B-B14F-4D97-AF65-F5344CB8AC3E}">
        <p14:creationId xmlns:p14="http://schemas.microsoft.com/office/powerpoint/2010/main" val="3590799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A10E6-89A4-9D4F-9978-3FF3E2A98424}"/>
              </a:ext>
            </a:extLst>
          </p:cNvPr>
          <p:cNvSpPr>
            <a:spLocks noGrp="1"/>
          </p:cNvSpPr>
          <p:nvPr>
            <p:ph type="title"/>
          </p:nvPr>
        </p:nvSpPr>
        <p:spPr/>
        <p:txBody>
          <a:bodyPr/>
          <a:lstStyle/>
          <a:p>
            <a:r>
              <a:rPr lang="en-US" dirty="0"/>
              <a:t>Mobile Support</a:t>
            </a:r>
          </a:p>
        </p:txBody>
      </p:sp>
      <p:sp>
        <p:nvSpPr>
          <p:cNvPr id="3" name="Content Placeholder 2">
            <a:extLst>
              <a:ext uri="{FF2B5EF4-FFF2-40B4-BE49-F238E27FC236}">
                <a16:creationId xmlns:a16="http://schemas.microsoft.com/office/drawing/2014/main" id="{9A0FC34C-A156-1E4E-A8F2-6555EFFB56F6}"/>
              </a:ext>
            </a:extLst>
          </p:cNvPr>
          <p:cNvSpPr>
            <a:spLocks noGrp="1"/>
          </p:cNvSpPr>
          <p:nvPr>
            <p:ph idx="1"/>
          </p:nvPr>
        </p:nvSpPr>
        <p:spPr/>
        <p:txBody>
          <a:bodyPr/>
          <a:lstStyle/>
          <a:p>
            <a:r>
              <a:rPr lang="en-US" dirty="0"/>
              <a:t>iOS</a:t>
            </a:r>
          </a:p>
          <a:p>
            <a:pPr lvl="1"/>
            <a:r>
              <a:rPr lang="en-US" dirty="0" err="1"/>
              <a:t>CoreML</a:t>
            </a:r>
            <a:r>
              <a:rPr lang="en-US" dirty="0"/>
              <a:t>: With Core ML, you can integrate trained machine learning models into your app.</a:t>
            </a:r>
          </a:p>
        </p:txBody>
      </p:sp>
      <p:pic>
        <p:nvPicPr>
          <p:cNvPr id="5" name="Picture 4">
            <a:extLst>
              <a:ext uri="{FF2B5EF4-FFF2-40B4-BE49-F238E27FC236}">
                <a16:creationId xmlns:a16="http://schemas.microsoft.com/office/drawing/2014/main" id="{9F9EC05C-99CC-F243-87BB-5955C8769911}"/>
              </a:ext>
            </a:extLst>
          </p:cNvPr>
          <p:cNvPicPr>
            <a:picLocks noChangeAspect="1"/>
          </p:cNvPicPr>
          <p:nvPr/>
        </p:nvPicPr>
        <p:blipFill>
          <a:blip r:embed="rId2"/>
          <a:stretch>
            <a:fillRect/>
          </a:stretch>
        </p:blipFill>
        <p:spPr>
          <a:xfrm>
            <a:off x="2828018" y="4001294"/>
            <a:ext cx="6535964" cy="1820239"/>
          </a:xfrm>
          <a:prstGeom prst="rect">
            <a:avLst/>
          </a:prstGeom>
        </p:spPr>
      </p:pic>
    </p:spTree>
    <p:extLst>
      <p:ext uri="{BB962C8B-B14F-4D97-AF65-F5344CB8AC3E}">
        <p14:creationId xmlns:p14="http://schemas.microsoft.com/office/powerpoint/2010/main" val="14163845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9BA2-9AAF-634F-8142-10F9F6E9AB97}"/>
              </a:ext>
            </a:extLst>
          </p:cNvPr>
          <p:cNvSpPr>
            <a:spLocks noGrp="1"/>
          </p:cNvSpPr>
          <p:nvPr>
            <p:ph type="title"/>
          </p:nvPr>
        </p:nvSpPr>
        <p:spPr/>
        <p:txBody>
          <a:bodyPr/>
          <a:lstStyle/>
          <a:p>
            <a:r>
              <a:rPr lang="en-US" dirty="0"/>
              <a:t>Mobile Support</a:t>
            </a:r>
          </a:p>
        </p:txBody>
      </p:sp>
      <p:sp>
        <p:nvSpPr>
          <p:cNvPr id="3" name="Content Placeholder 2">
            <a:extLst>
              <a:ext uri="{FF2B5EF4-FFF2-40B4-BE49-F238E27FC236}">
                <a16:creationId xmlns:a16="http://schemas.microsoft.com/office/drawing/2014/main" id="{8760F804-7BD7-0B4B-A4F8-A3BC2BD56D9C}"/>
              </a:ext>
            </a:extLst>
          </p:cNvPr>
          <p:cNvSpPr>
            <a:spLocks noGrp="1"/>
          </p:cNvSpPr>
          <p:nvPr>
            <p:ph idx="1"/>
          </p:nvPr>
        </p:nvSpPr>
        <p:spPr/>
        <p:txBody>
          <a:bodyPr/>
          <a:lstStyle/>
          <a:p>
            <a:r>
              <a:rPr lang="en-US" dirty="0"/>
              <a:t>Android</a:t>
            </a:r>
          </a:p>
          <a:p>
            <a:pPr lvl="1"/>
            <a:r>
              <a:rPr lang="en-US" dirty="0"/>
              <a:t>TensorFlow™: is an open source software library for high performance numerical computation.</a:t>
            </a:r>
          </a:p>
        </p:txBody>
      </p:sp>
      <p:pic>
        <p:nvPicPr>
          <p:cNvPr id="4" name="Picture 3">
            <a:extLst>
              <a:ext uri="{FF2B5EF4-FFF2-40B4-BE49-F238E27FC236}">
                <a16:creationId xmlns:a16="http://schemas.microsoft.com/office/drawing/2014/main" id="{912A9263-8833-3A4D-BBBF-209E93EF106D}"/>
              </a:ext>
            </a:extLst>
          </p:cNvPr>
          <p:cNvPicPr>
            <a:picLocks noChangeAspect="1"/>
          </p:cNvPicPr>
          <p:nvPr/>
        </p:nvPicPr>
        <p:blipFill>
          <a:blip r:embed="rId2"/>
          <a:stretch>
            <a:fillRect/>
          </a:stretch>
        </p:blipFill>
        <p:spPr>
          <a:xfrm>
            <a:off x="3601192" y="3531589"/>
            <a:ext cx="4989616" cy="3326411"/>
          </a:xfrm>
          <a:prstGeom prst="rect">
            <a:avLst/>
          </a:prstGeom>
        </p:spPr>
      </p:pic>
    </p:spTree>
    <p:extLst>
      <p:ext uri="{BB962C8B-B14F-4D97-AF65-F5344CB8AC3E}">
        <p14:creationId xmlns:p14="http://schemas.microsoft.com/office/powerpoint/2010/main" val="35000868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AA09B-65A9-214B-BE45-9EEA7A855AF7}"/>
              </a:ext>
            </a:extLst>
          </p:cNvPr>
          <p:cNvSpPr>
            <a:spLocks noGrp="1"/>
          </p:cNvSpPr>
          <p:nvPr>
            <p:ph type="title"/>
          </p:nvPr>
        </p:nvSpPr>
        <p:spPr>
          <a:xfrm>
            <a:off x="386937" y="2146423"/>
            <a:ext cx="10515600" cy="1325563"/>
          </a:xfrm>
        </p:spPr>
        <p:txBody>
          <a:bodyPr/>
          <a:lstStyle/>
          <a:p>
            <a:r>
              <a:rPr lang="en-US" dirty="0"/>
              <a:t>Baby steps with Azure Custom Vision</a:t>
            </a:r>
          </a:p>
        </p:txBody>
      </p:sp>
      <p:sp>
        <p:nvSpPr>
          <p:cNvPr id="3" name="Content Placeholder 2">
            <a:extLst>
              <a:ext uri="{FF2B5EF4-FFF2-40B4-BE49-F238E27FC236}">
                <a16:creationId xmlns:a16="http://schemas.microsoft.com/office/drawing/2014/main" id="{18F8CAA4-B7AD-BF4A-BCC9-3E5F5B081554}"/>
              </a:ext>
            </a:extLst>
          </p:cNvPr>
          <p:cNvSpPr>
            <a:spLocks noGrp="1"/>
          </p:cNvSpPr>
          <p:nvPr>
            <p:ph idx="1"/>
          </p:nvPr>
        </p:nvSpPr>
        <p:spPr>
          <a:xfrm>
            <a:off x="386937" y="3606923"/>
            <a:ext cx="10515600" cy="1143206"/>
          </a:xfrm>
        </p:spPr>
        <p:txBody>
          <a:bodyPr/>
          <a:lstStyle/>
          <a:p>
            <a:pPr marL="0" indent="0">
              <a:buNone/>
            </a:pPr>
            <a:r>
              <a:rPr lang="en-US" dirty="0">
                <a:hlinkClick r:id="rId2"/>
              </a:rPr>
              <a:t>https://</a:t>
            </a:r>
            <a:r>
              <a:rPr lang="en-US" dirty="0" err="1">
                <a:hlinkClick r:id="rId2"/>
              </a:rPr>
              <a:t>customvision.ai</a:t>
            </a:r>
            <a:endParaRPr lang="en-US" dirty="0"/>
          </a:p>
        </p:txBody>
      </p:sp>
    </p:spTree>
    <p:extLst>
      <p:ext uri="{BB962C8B-B14F-4D97-AF65-F5344CB8AC3E}">
        <p14:creationId xmlns:p14="http://schemas.microsoft.com/office/powerpoint/2010/main" val="159390142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81516-391C-DA44-A3CD-6B848D89E38B}"/>
              </a:ext>
            </a:extLst>
          </p:cNvPr>
          <p:cNvSpPr>
            <a:spLocks noGrp="1"/>
          </p:cNvSpPr>
          <p:nvPr>
            <p:ph type="title"/>
          </p:nvPr>
        </p:nvSpPr>
        <p:spPr>
          <a:xfrm>
            <a:off x="470065" y="2027670"/>
            <a:ext cx="10515600" cy="1325563"/>
          </a:xfrm>
        </p:spPr>
        <p:txBody>
          <a:bodyPr/>
          <a:lstStyle/>
          <a:p>
            <a:r>
              <a:rPr lang="en-US" dirty="0"/>
              <a:t>Lets see Azure Custom Vision in action with </a:t>
            </a:r>
            <a:r>
              <a:rPr lang="en-US" dirty="0" err="1"/>
              <a:t>Xamarin.Forms</a:t>
            </a:r>
            <a:endParaRPr lang="en-US" dirty="0"/>
          </a:p>
        </p:txBody>
      </p:sp>
      <p:sp>
        <p:nvSpPr>
          <p:cNvPr id="3" name="Content Placeholder 2">
            <a:extLst>
              <a:ext uri="{FF2B5EF4-FFF2-40B4-BE49-F238E27FC236}">
                <a16:creationId xmlns:a16="http://schemas.microsoft.com/office/drawing/2014/main" id="{6BC52885-9E4A-424D-B9F0-DE417A8D64D3}"/>
              </a:ext>
            </a:extLst>
          </p:cNvPr>
          <p:cNvSpPr>
            <a:spLocks noGrp="1"/>
          </p:cNvSpPr>
          <p:nvPr>
            <p:ph idx="1"/>
          </p:nvPr>
        </p:nvSpPr>
        <p:spPr>
          <a:xfrm>
            <a:off x="470065" y="3488170"/>
            <a:ext cx="10515600" cy="941326"/>
          </a:xfrm>
        </p:spPr>
        <p:txBody>
          <a:bodyPr/>
          <a:lstStyle/>
          <a:p>
            <a:pPr marL="0" indent="0">
              <a:buNone/>
            </a:pPr>
            <a:r>
              <a:rPr lang="en-US" dirty="0">
                <a:hlinkClick r:id="rId4"/>
              </a:rPr>
              <a:t>https://</a:t>
            </a:r>
            <a:r>
              <a:rPr lang="en-US" dirty="0" err="1">
                <a:hlinkClick r:id="rId4"/>
              </a:rPr>
              <a:t>github.com</a:t>
            </a:r>
            <a:r>
              <a:rPr lang="en-US" dirty="0">
                <a:hlinkClick r:id="rId4"/>
              </a:rPr>
              <a:t>/</a:t>
            </a:r>
            <a:r>
              <a:rPr lang="en-US" dirty="0" err="1">
                <a:hlinkClick r:id="rId4"/>
              </a:rPr>
              <a:t>AlejandroRuiz</a:t>
            </a:r>
            <a:r>
              <a:rPr lang="en-US" dirty="0">
                <a:hlinkClick r:id="rId4"/>
              </a:rPr>
              <a:t>/</a:t>
            </a:r>
            <a:r>
              <a:rPr lang="en-US" dirty="0" err="1">
                <a:hlinkClick r:id="rId4"/>
              </a:rPr>
              <a:t>XamarinFormsAzureCustomVision</a:t>
            </a:r>
            <a:endParaRPr lang="en-US" dirty="0"/>
          </a:p>
        </p:txBody>
      </p:sp>
      <p:pic>
        <p:nvPicPr>
          <p:cNvPr id="4" name="Picture 3">
            <a:extLst>
              <a:ext uri="{FF2B5EF4-FFF2-40B4-BE49-F238E27FC236}">
                <a16:creationId xmlns:a16="http://schemas.microsoft.com/office/drawing/2014/main" id="{8F8F0CA9-41C4-D24F-A8F2-F4E276017B74}"/>
              </a:ext>
            </a:extLst>
          </p:cNvPr>
          <p:cNvPicPr>
            <a:picLocks noChangeAspect="1"/>
          </p:cNvPicPr>
          <p:nvPr/>
        </p:nvPicPr>
        <p:blipFill>
          <a:blip r:embed="rId5"/>
          <a:stretch>
            <a:fillRect/>
          </a:stretch>
        </p:blipFill>
        <p:spPr>
          <a:xfrm>
            <a:off x="9953601" y="3958833"/>
            <a:ext cx="1807836" cy="2686050"/>
          </a:xfrm>
          <a:prstGeom prst="rect">
            <a:avLst/>
          </a:prstGeom>
        </p:spPr>
      </p:pic>
      <p:pic>
        <p:nvPicPr>
          <p:cNvPr id="5" name="Pikachu! Sound Effect">
            <a:hlinkClick r:id="" action="ppaction://media"/>
            <a:extLst>
              <a:ext uri="{FF2B5EF4-FFF2-40B4-BE49-F238E27FC236}">
                <a16:creationId xmlns:a16="http://schemas.microsoft.com/office/drawing/2014/main" id="{98A16BA0-68EB-6B4E-8D4C-536DDF682D8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flipH="1">
            <a:off x="-119063" y="3175"/>
            <a:ext cx="125413" cy="125413"/>
          </a:xfrm>
          <a:prstGeom prst="rect">
            <a:avLst/>
          </a:prstGeom>
        </p:spPr>
      </p:pic>
    </p:spTree>
    <p:extLst>
      <p:ext uri="{BB962C8B-B14F-4D97-AF65-F5344CB8AC3E}">
        <p14:creationId xmlns:p14="http://schemas.microsoft.com/office/powerpoint/2010/main" val="22045943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 presetClass="mediacall" presetSubtype="0" fill="hold" nodeType="withEffect">
                                  <p:stCondLst>
                                    <p:cond delay="0"/>
                                  </p:stCondLst>
                                  <p:childTnLst>
                                    <p:cmd type="call" cmd="playFrom(0.0)">
                                      <p:cBhvr>
                                        <p:cTn id="12" dur="30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cond evt="onNext"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Questions?</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3" y="4171502"/>
            <a:ext cx="8333931" cy="12507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2000" dirty="0"/>
              <a:t>Alejandro Ruiz</a:t>
            </a:r>
          </a:p>
          <a:p>
            <a:r>
              <a:rPr lang="en-US" sz="1961" dirty="0">
                <a:cs typeface="Arial"/>
              </a:rPr>
              <a:t>Microsoft MVP: Developer Technologies</a:t>
            </a:r>
          </a:p>
          <a:p>
            <a:r>
              <a:rPr lang="en-US" sz="1961" dirty="0">
                <a:cs typeface="Arial"/>
              </a:rPr>
              <a:t>Machine Learning Made Easy with Azure Custom Vision</a:t>
            </a:r>
          </a:p>
          <a:p>
            <a:r>
              <a:rPr lang="en-US" sz="1961" dirty="0">
                <a:cs typeface="Arial"/>
              </a:rPr>
              <a:t>Demo Code: </a:t>
            </a:r>
            <a:r>
              <a:rPr lang="en-US" sz="1961" dirty="0">
                <a:cs typeface="Arial"/>
                <a:hlinkClick r:id="rId3"/>
              </a:rPr>
              <a:t>https://</a:t>
            </a:r>
            <a:r>
              <a:rPr lang="en-US" sz="1961" dirty="0" err="1">
                <a:cs typeface="Arial"/>
                <a:hlinkClick r:id="rId3"/>
              </a:rPr>
              <a:t>github.com</a:t>
            </a:r>
            <a:r>
              <a:rPr lang="en-US" sz="1961" dirty="0">
                <a:cs typeface="Arial"/>
                <a:hlinkClick r:id="rId3"/>
              </a:rPr>
              <a:t>/</a:t>
            </a:r>
            <a:r>
              <a:rPr lang="en-US" sz="1961" dirty="0" err="1">
                <a:cs typeface="Arial"/>
                <a:hlinkClick r:id="rId3"/>
              </a:rPr>
              <a:t>AlejandroRuiz</a:t>
            </a:r>
            <a:r>
              <a:rPr lang="en-US" sz="1961" dirty="0">
                <a:cs typeface="Arial"/>
                <a:hlinkClick r:id="rId3"/>
              </a:rPr>
              <a:t>/</a:t>
            </a:r>
            <a:r>
              <a:rPr lang="en-US" sz="1961" dirty="0" err="1">
                <a:cs typeface="Arial"/>
                <a:hlinkClick r:id="rId3"/>
              </a:rPr>
              <a:t>XamarinFormsAzureCustomVision</a:t>
            </a:r>
            <a:endParaRPr lang="en-US" sz="1961" dirty="0">
              <a:cs typeface="Arial"/>
            </a:endParaRP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8" y="5819474"/>
            <a:ext cx="6120358" cy="663195"/>
            <a:chOff x="1735136" y="5935664"/>
            <a:chExt cx="6243084" cy="676493"/>
          </a:xfrm>
        </p:grpSpPr>
        <p:sp>
          <p:nvSpPr>
            <p:cNvPr id="10" name="TextBox 9"/>
            <p:cNvSpPr txBox="1"/>
            <p:nvPr/>
          </p:nvSpPr>
          <p:spPr>
            <a:xfrm>
              <a:off x="1735136" y="5935664"/>
              <a:ext cx="6243084" cy="676427"/>
            </a:xfrm>
            <a:prstGeom prst="rect">
              <a:avLst/>
            </a:prstGeom>
            <a:noFill/>
          </p:spPr>
          <p:txBody>
            <a:bodyPr wrap="square" rtlCol="0">
              <a:spAutoFit/>
            </a:bodyPr>
            <a:lstStyle/>
            <a:p>
              <a:r>
                <a:rPr lang="en-US" sz="1600" dirty="0" err="1">
                  <a:hlinkClick r:id="rId4"/>
                </a:rPr>
                <a:t>alejandro@alejandroruizvarela.com</a:t>
              </a:r>
              <a:endParaRPr lang="en-US" sz="1600" dirty="0"/>
            </a:p>
            <a:p>
              <a:pPr>
                <a:lnSpc>
                  <a:spcPct val="130000"/>
                </a:lnSpc>
              </a:pPr>
              <a:endParaRPr lang="en-US" sz="1765" dirty="0">
                <a:latin typeface="+mj-lt"/>
                <a:cs typeface="Arial"/>
              </a:endParaRPr>
            </a:p>
          </p:txBody>
        </p:sp>
        <p:sp>
          <p:nvSpPr>
            <p:cNvPr id="15" name="TextBox 14"/>
            <p:cNvSpPr txBox="1"/>
            <p:nvPr/>
          </p:nvSpPr>
          <p:spPr>
            <a:xfrm>
              <a:off x="2726586" y="6186822"/>
              <a:ext cx="3138277" cy="425335"/>
            </a:xfrm>
            <a:prstGeom prst="rect">
              <a:avLst/>
            </a:prstGeom>
            <a:noFill/>
          </p:spPr>
          <p:txBody>
            <a:bodyPr wrap="square" rtlCol="0">
              <a:spAutoFit/>
            </a:bodyPr>
            <a:lstStyle/>
            <a:p>
              <a:pPr>
                <a:lnSpc>
                  <a:spcPct val="130000"/>
                </a:lnSpc>
              </a:pPr>
              <a:r>
                <a:rPr lang="en-US" sz="1765" dirty="0">
                  <a:latin typeface="+mj-lt"/>
                  <a:cs typeface="Arial"/>
                  <a:hlinkClick r:id="rId5"/>
                </a:rPr>
                <a:t>@</a:t>
              </a:r>
              <a:r>
                <a:rPr lang="en-US" sz="1765" dirty="0" err="1">
                  <a:latin typeface="+mj-lt"/>
                  <a:cs typeface="Arial"/>
                  <a:hlinkClick r:id="rId5"/>
                </a:rPr>
                <a:t>alejandroruizva</a:t>
              </a:r>
              <a:endParaRPr lang="en-US" sz="1765" dirty="0">
                <a:latin typeface="+mj-lt"/>
                <a:cs typeface="Arial"/>
              </a:endParaRPr>
            </a:p>
          </p:txBody>
        </p:sp>
      </p:grpSp>
      <p:sp>
        <p:nvSpPr>
          <p:cNvPr id="13" name="TextBox 12"/>
          <p:cNvSpPr txBox="1"/>
          <p:nvPr/>
        </p:nvSpPr>
        <p:spPr>
          <a:xfrm>
            <a:off x="7821386" y="5756712"/>
            <a:ext cx="4559270" cy="1405706"/>
          </a:xfrm>
          <a:prstGeom prst="rect">
            <a:avLst/>
          </a:prstGeom>
          <a:noFill/>
        </p:spPr>
        <p:txBody>
          <a:bodyPr wrap="square" rtlCol="0">
            <a:spAutoFit/>
          </a:bodyPr>
          <a:lstStyle/>
          <a:p>
            <a:pPr>
              <a:lnSpc>
                <a:spcPct val="130000"/>
              </a:lnSpc>
            </a:pPr>
            <a:r>
              <a:rPr lang="en-US" sz="1600" dirty="0">
                <a:hlinkClick r:id="rId6"/>
              </a:rPr>
              <a:t>http://alejandroruizvarela.com</a:t>
            </a:r>
          </a:p>
          <a:p>
            <a:pPr>
              <a:lnSpc>
                <a:spcPct val="130000"/>
              </a:lnSpc>
            </a:pPr>
            <a:r>
              <a:rPr lang="en-US" sz="1600" dirty="0">
                <a:hlinkClick r:id="rId6"/>
              </a:rPr>
              <a:t>https://github.com/alejandroruiz </a:t>
            </a:r>
            <a:endParaRPr lang="en-US" sz="1600" dirty="0"/>
          </a:p>
          <a:p>
            <a:pPr>
              <a:lnSpc>
                <a:spcPct val="130000"/>
              </a:lnSpc>
            </a:pPr>
            <a:r>
              <a:rPr lang="en-US" sz="1600" dirty="0">
                <a:hlinkClick r:id="rId7"/>
              </a:rPr>
              <a:t> </a:t>
            </a:r>
            <a:endParaRPr lang="en-US" sz="1600" dirty="0"/>
          </a:p>
          <a:p>
            <a:pPr>
              <a:lnSpc>
                <a:spcPct val="130000"/>
              </a:lnSpc>
            </a:pPr>
            <a:endParaRPr lang="en-US" sz="1765" dirty="0">
              <a:latin typeface="+mj-lt"/>
              <a:cs typeface="Arial"/>
            </a:endParaRPr>
          </a:p>
        </p:txBody>
      </p:sp>
    </p:spTree>
    <p:extLst>
      <p:ext uri="{BB962C8B-B14F-4D97-AF65-F5344CB8AC3E}">
        <p14:creationId xmlns:p14="http://schemas.microsoft.com/office/powerpoint/2010/main" val="38062252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Cognitive Services</a:t>
            </a:r>
          </a:p>
        </p:txBody>
      </p:sp>
      <p:sp>
        <p:nvSpPr>
          <p:cNvPr id="6" name="Content Placeholder 5">
            <a:extLst>
              <a:ext uri="{FF2B5EF4-FFF2-40B4-BE49-F238E27FC236}">
                <a16:creationId xmlns:a16="http://schemas.microsoft.com/office/drawing/2014/main" id="{0C3B810E-D7ED-C44B-A299-B7A4EBD1E5CD}"/>
              </a:ext>
            </a:extLst>
          </p:cNvPr>
          <p:cNvSpPr>
            <a:spLocks noGrp="1"/>
          </p:cNvSpPr>
          <p:nvPr>
            <p:ph idx="1"/>
          </p:nvPr>
        </p:nvSpPr>
        <p:spPr/>
        <p:txBody>
          <a:bodyPr/>
          <a:lstStyle/>
          <a:p>
            <a:pPr marL="0" indent="0">
              <a:buNone/>
            </a:pPr>
            <a:r>
              <a:rPr lang="en-US" dirty="0"/>
              <a:t>Use AI to solve business problems</a:t>
            </a:r>
          </a:p>
        </p:txBody>
      </p:sp>
      <p:sp>
        <p:nvSpPr>
          <p:cNvPr id="13" name="Rectangle 12">
            <a:extLst>
              <a:ext uri="{FF2B5EF4-FFF2-40B4-BE49-F238E27FC236}">
                <a16:creationId xmlns:a16="http://schemas.microsoft.com/office/drawing/2014/main" id="{D9A18004-708D-FF44-8F06-56BD95732479}"/>
              </a:ext>
            </a:extLst>
          </p:cNvPr>
          <p:cNvSpPr/>
          <p:nvPr/>
        </p:nvSpPr>
        <p:spPr>
          <a:xfrm>
            <a:off x="9648290" y="6359605"/>
            <a:ext cx="1705510" cy="102840"/>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59CA2513-1E86-504F-9209-D0ABF8FE314E}"/>
              </a:ext>
            </a:extLst>
          </p:cNvPr>
          <p:cNvPicPr>
            <a:picLocks noChangeAspect="1"/>
          </p:cNvPicPr>
          <p:nvPr/>
        </p:nvPicPr>
        <p:blipFill>
          <a:blip r:embed="rId2"/>
          <a:stretch>
            <a:fillRect/>
          </a:stretch>
        </p:blipFill>
        <p:spPr>
          <a:xfrm>
            <a:off x="0" y="2829897"/>
            <a:ext cx="12192000" cy="3632548"/>
          </a:xfrm>
          <a:prstGeom prst="rect">
            <a:avLst/>
          </a:prstGeom>
        </p:spPr>
      </p:pic>
      <p:sp>
        <p:nvSpPr>
          <p:cNvPr id="7" name="Rectangle 6">
            <a:extLst>
              <a:ext uri="{FF2B5EF4-FFF2-40B4-BE49-F238E27FC236}">
                <a16:creationId xmlns:a16="http://schemas.microsoft.com/office/drawing/2014/main" id="{BBA3E954-34EA-2649-B54F-1849D581900A}"/>
              </a:ext>
            </a:extLst>
          </p:cNvPr>
          <p:cNvSpPr/>
          <p:nvPr/>
        </p:nvSpPr>
        <p:spPr>
          <a:xfrm>
            <a:off x="95002" y="2920639"/>
            <a:ext cx="5367647" cy="104503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89136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CAAEF-4B9B-D34C-99D1-AB8F87EEDFC7}"/>
              </a:ext>
            </a:extLst>
          </p:cNvPr>
          <p:cNvSpPr>
            <a:spLocks noGrp="1"/>
          </p:cNvSpPr>
          <p:nvPr>
            <p:ph type="title"/>
          </p:nvPr>
        </p:nvSpPr>
        <p:spPr/>
        <p:txBody>
          <a:bodyPr/>
          <a:lstStyle/>
          <a:p>
            <a:r>
              <a:rPr lang="en-US" dirty="0"/>
              <a:t>Vision</a:t>
            </a:r>
          </a:p>
        </p:txBody>
      </p:sp>
      <p:sp>
        <p:nvSpPr>
          <p:cNvPr id="3" name="Content Placeholder 2">
            <a:extLst>
              <a:ext uri="{FF2B5EF4-FFF2-40B4-BE49-F238E27FC236}">
                <a16:creationId xmlns:a16="http://schemas.microsoft.com/office/drawing/2014/main" id="{F2EA064D-60CC-7C44-A049-2E7832BC97AC}"/>
              </a:ext>
            </a:extLst>
          </p:cNvPr>
          <p:cNvSpPr>
            <a:spLocks noGrp="1"/>
          </p:cNvSpPr>
          <p:nvPr>
            <p:ph idx="1"/>
          </p:nvPr>
        </p:nvSpPr>
        <p:spPr>
          <a:xfrm>
            <a:off x="838200" y="1825624"/>
            <a:ext cx="10515600" cy="4860184"/>
          </a:xfrm>
        </p:spPr>
        <p:txBody>
          <a:bodyPr>
            <a:normAutofit/>
          </a:bodyPr>
          <a:lstStyle/>
          <a:p>
            <a:r>
              <a:rPr lang="en-US" dirty="0"/>
              <a:t>Computer Vision</a:t>
            </a:r>
          </a:p>
          <a:p>
            <a:pPr lvl="1"/>
            <a:r>
              <a:rPr lang="en-US" dirty="0"/>
              <a:t>Distill actionable information from images</a:t>
            </a:r>
          </a:p>
          <a:p>
            <a:r>
              <a:rPr lang="en-US" dirty="0"/>
              <a:t>Face</a:t>
            </a:r>
          </a:p>
          <a:p>
            <a:pPr lvl="1"/>
            <a:r>
              <a:rPr lang="en-US" dirty="0"/>
              <a:t>Detect, identify, analyze, organize, and tag faces in photos</a:t>
            </a:r>
          </a:p>
          <a:p>
            <a:r>
              <a:rPr lang="en-US" dirty="0"/>
              <a:t>Content Moderator</a:t>
            </a:r>
          </a:p>
          <a:p>
            <a:pPr lvl="1"/>
            <a:r>
              <a:rPr lang="en-US" dirty="0"/>
              <a:t>Automated image, text, and video moderation</a:t>
            </a:r>
          </a:p>
          <a:p>
            <a:r>
              <a:rPr lang="en-US" dirty="0"/>
              <a:t>Video Indexer - </a:t>
            </a:r>
            <a:r>
              <a:rPr lang="en-US" i="1" dirty="0"/>
              <a:t>Preview</a:t>
            </a:r>
          </a:p>
          <a:p>
            <a:pPr lvl="1"/>
            <a:r>
              <a:rPr lang="en-US" dirty="0"/>
              <a:t>Unlock video insights</a:t>
            </a:r>
          </a:p>
          <a:p>
            <a:r>
              <a:rPr lang="en-US" dirty="0"/>
              <a:t>Custom Vision - </a:t>
            </a:r>
            <a:r>
              <a:rPr lang="en-US" i="1" dirty="0"/>
              <a:t>Preview</a:t>
            </a:r>
          </a:p>
          <a:p>
            <a:pPr lvl="1"/>
            <a:r>
              <a:rPr lang="en-US" dirty="0"/>
              <a:t>Easily customize your own state-of-the-art computer vision models for your unique use case</a:t>
            </a:r>
          </a:p>
          <a:p>
            <a:endParaRPr lang="en-US" dirty="0"/>
          </a:p>
        </p:txBody>
      </p:sp>
      <p:sp>
        <p:nvSpPr>
          <p:cNvPr id="5" name="Rectangle 4">
            <a:extLst>
              <a:ext uri="{FF2B5EF4-FFF2-40B4-BE49-F238E27FC236}">
                <a16:creationId xmlns:a16="http://schemas.microsoft.com/office/drawing/2014/main" id="{D4D2D075-F71C-FD4E-96FD-984C5FEA66FD}"/>
              </a:ext>
            </a:extLst>
          </p:cNvPr>
          <p:cNvSpPr/>
          <p:nvPr/>
        </p:nvSpPr>
        <p:spPr>
          <a:xfrm>
            <a:off x="728353" y="5461958"/>
            <a:ext cx="10410702" cy="12238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FF5E9E4-31C2-544F-A42F-8EDBB4D6BA55}"/>
              </a:ext>
            </a:extLst>
          </p:cNvPr>
          <p:cNvPicPr>
            <a:picLocks noChangeAspect="1"/>
          </p:cNvPicPr>
          <p:nvPr/>
        </p:nvPicPr>
        <p:blipFill>
          <a:blip r:embed="rId3"/>
          <a:stretch>
            <a:fillRect/>
          </a:stretch>
        </p:blipFill>
        <p:spPr>
          <a:xfrm>
            <a:off x="10220284" y="109135"/>
            <a:ext cx="1837542" cy="1837542"/>
          </a:xfrm>
          <a:prstGeom prst="rect">
            <a:avLst/>
          </a:prstGeom>
        </p:spPr>
      </p:pic>
    </p:spTree>
    <p:extLst>
      <p:ext uri="{BB962C8B-B14F-4D97-AF65-F5344CB8AC3E}">
        <p14:creationId xmlns:p14="http://schemas.microsoft.com/office/powerpoint/2010/main" val="41612125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16693-C778-044B-9F3E-402B964C2D96}"/>
              </a:ext>
            </a:extLst>
          </p:cNvPr>
          <p:cNvSpPr>
            <a:spLocks noGrp="1"/>
          </p:cNvSpPr>
          <p:nvPr>
            <p:ph type="title"/>
          </p:nvPr>
        </p:nvSpPr>
        <p:spPr/>
        <p:txBody>
          <a:bodyPr/>
          <a:lstStyle/>
          <a:p>
            <a:r>
              <a:rPr lang="en-US" dirty="0"/>
              <a:t>Custom Vision - </a:t>
            </a:r>
            <a:r>
              <a:rPr lang="en-US" i="1" dirty="0"/>
              <a:t>Preview</a:t>
            </a:r>
          </a:p>
        </p:txBody>
      </p:sp>
      <p:sp>
        <p:nvSpPr>
          <p:cNvPr id="3" name="Content Placeholder 2">
            <a:extLst>
              <a:ext uri="{FF2B5EF4-FFF2-40B4-BE49-F238E27FC236}">
                <a16:creationId xmlns:a16="http://schemas.microsoft.com/office/drawing/2014/main" id="{215BF72A-A714-D44C-B926-629E1945BBAB}"/>
              </a:ext>
            </a:extLst>
          </p:cNvPr>
          <p:cNvSpPr>
            <a:spLocks noGrp="1"/>
          </p:cNvSpPr>
          <p:nvPr>
            <p:ph idx="1"/>
          </p:nvPr>
        </p:nvSpPr>
        <p:spPr>
          <a:xfrm>
            <a:off x="838200" y="2950812"/>
            <a:ext cx="10515600" cy="2618715"/>
          </a:xfrm>
        </p:spPr>
        <p:txBody>
          <a:bodyPr/>
          <a:lstStyle/>
          <a:p>
            <a:r>
              <a:rPr lang="en-US" dirty="0"/>
              <a:t>Easily customize your own state-of-the-art computer vision models for your unique use case. Just upload a few labeled images and let Custom Vision Service do the hard work. With just one click, you can export trained models to be run on device or as Docker containers.</a:t>
            </a:r>
          </a:p>
        </p:txBody>
      </p:sp>
      <p:pic>
        <p:nvPicPr>
          <p:cNvPr id="4" name="Picture 3">
            <a:extLst>
              <a:ext uri="{FF2B5EF4-FFF2-40B4-BE49-F238E27FC236}">
                <a16:creationId xmlns:a16="http://schemas.microsoft.com/office/drawing/2014/main" id="{4C73A256-DCBE-E346-A4C0-76DBDF08CA89}"/>
              </a:ext>
            </a:extLst>
          </p:cNvPr>
          <p:cNvPicPr>
            <a:picLocks noChangeAspect="1"/>
          </p:cNvPicPr>
          <p:nvPr/>
        </p:nvPicPr>
        <p:blipFill>
          <a:blip r:embed="rId2"/>
          <a:stretch>
            <a:fillRect/>
          </a:stretch>
        </p:blipFill>
        <p:spPr>
          <a:xfrm>
            <a:off x="10264403" y="109135"/>
            <a:ext cx="1837542" cy="1837542"/>
          </a:xfrm>
          <a:prstGeom prst="rect">
            <a:avLst/>
          </a:prstGeom>
        </p:spPr>
      </p:pic>
    </p:spTree>
    <p:extLst>
      <p:ext uri="{BB962C8B-B14F-4D97-AF65-F5344CB8AC3E}">
        <p14:creationId xmlns:p14="http://schemas.microsoft.com/office/powerpoint/2010/main" val="117132220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8C817-ACBB-4042-B961-A0B564BCE168}"/>
              </a:ext>
            </a:extLst>
          </p:cNvPr>
          <p:cNvSpPr>
            <a:spLocks noGrp="1"/>
          </p:cNvSpPr>
          <p:nvPr>
            <p:ph type="title"/>
          </p:nvPr>
        </p:nvSpPr>
        <p:spPr>
          <a:xfrm>
            <a:off x="339436" y="403761"/>
            <a:ext cx="10515600" cy="1325563"/>
          </a:xfrm>
        </p:spPr>
        <p:txBody>
          <a:bodyPr/>
          <a:lstStyle/>
          <a:p>
            <a:r>
              <a:rPr lang="en-US" dirty="0"/>
              <a:t>The Process</a:t>
            </a:r>
          </a:p>
        </p:txBody>
      </p:sp>
      <p:pic>
        <p:nvPicPr>
          <p:cNvPr id="4" name="Picture 3">
            <a:extLst>
              <a:ext uri="{FF2B5EF4-FFF2-40B4-BE49-F238E27FC236}">
                <a16:creationId xmlns:a16="http://schemas.microsoft.com/office/drawing/2014/main" id="{92CE2B8E-80B2-034B-83AE-2AF9F8E6F421}"/>
              </a:ext>
            </a:extLst>
          </p:cNvPr>
          <p:cNvPicPr>
            <a:picLocks noChangeAspect="1"/>
          </p:cNvPicPr>
          <p:nvPr/>
        </p:nvPicPr>
        <p:blipFill>
          <a:blip r:embed="rId2"/>
          <a:stretch>
            <a:fillRect/>
          </a:stretch>
        </p:blipFill>
        <p:spPr>
          <a:xfrm>
            <a:off x="2505695" y="1905781"/>
            <a:ext cx="9686306" cy="4959622"/>
          </a:xfrm>
          <a:prstGeom prst="rect">
            <a:avLst/>
          </a:prstGeom>
        </p:spPr>
      </p:pic>
    </p:spTree>
    <p:extLst>
      <p:ext uri="{BB962C8B-B14F-4D97-AF65-F5344CB8AC3E}">
        <p14:creationId xmlns:p14="http://schemas.microsoft.com/office/powerpoint/2010/main" val="217244482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4AE2F-3906-EC47-B452-0863372BB3F8}"/>
              </a:ext>
            </a:extLst>
          </p:cNvPr>
          <p:cNvSpPr>
            <a:spLocks noGrp="1"/>
          </p:cNvSpPr>
          <p:nvPr>
            <p:ph type="title"/>
          </p:nvPr>
        </p:nvSpPr>
        <p:spPr/>
        <p:txBody>
          <a:bodyPr/>
          <a:lstStyle/>
          <a:p>
            <a:r>
              <a:rPr lang="en-US" dirty="0"/>
              <a:t>Step 1</a:t>
            </a:r>
          </a:p>
        </p:txBody>
      </p:sp>
      <p:sp>
        <p:nvSpPr>
          <p:cNvPr id="3" name="Content Placeholder 2">
            <a:extLst>
              <a:ext uri="{FF2B5EF4-FFF2-40B4-BE49-F238E27FC236}">
                <a16:creationId xmlns:a16="http://schemas.microsoft.com/office/drawing/2014/main" id="{9414C036-94BF-EE4A-9225-0A1678311686}"/>
              </a:ext>
            </a:extLst>
          </p:cNvPr>
          <p:cNvSpPr>
            <a:spLocks noGrp="1"/>
          </p:cNvSpPr>
          <p:nvPr>
            <p:ph idx="1"/>
          </p:nvPr>
        </p:nvSpPr>
        <p:spPr/>
        <p:txBody>
          <a:bodyPr/>
          <a:lstStyle/>
          <a:p>
            <a:r>
              <a:rPr lang="en-US" dirty="0"/>
              <a:t>Upload Images</a:t>
            </a:r>
          </a:p>
          <a:p>
            <a:pPr lvl="1"/>
            <a:r>
              <a:rPr lang="en-US" dirty="0"/>
              <a:t>Upload your own labeled images, or use Custom Vision Service to quickly tag any unlabeled images.</a:t>
            </a:r>
          </a:p>
        </p:txBody>
      </p:sp>
      <p:pic>
        <p:nvPicPr>
          <p:cNvPr id="4" name="Picture 3">
            <a:extLst>
              <a:ext uri="{FF2B5EF4-FFF2-40B4-BE49-F238E27FC236}">
                <a16:creationId xmlns:a16="http://schemas.microsoft.com/office/drawing/2014/main" id="{69AA8B14-D176-404D-B093-8E9750B1815E}"/>
              </a:ext>
            </a:extLst>
          </p:cNvPr>
          <p:cNvPicPr>
            <a:picLocks noChangeAspect="1"/>
          </p:cNvPicPr>
          <p:nvPr/>
        </p:nvPicPr>
        <p:blipFill>
          <a:blip r:embed="rId3"/>
          <a:stretch>
            <a:fillRect/>
          </a:stretch>
        </p:blipFill>
        <p:spPr>
          <a:xfrm>
            <a:off x="4311312" y="5114451"/>
            <a:ext cx="3569376" cy="1062512"/>
          </a:xfrm>
          <a:prstGeom prst="rect">
            <a:avLst/>
          </a:prstGeom>
        </p:spPr>
      </p:pic>
    </p:spTree>
    <p:extLst>
      <p:ext uri="{BB962C8B-B14F-4D97-AF65-F5344CB8AC3E}">
        <p14:creationId xmlns:p14="http://schemas.microsoft.com/office/powerpoint/2010/main" val="37158274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40578-5D45-0347-93D9-353A0E1ACCAA}"/>
              </a:ext>
            </a:extLst>
          </p:cNvPr>
          <p:cNvSpPr>
            <a:spLocks noGrp="1"/>
          </p:cNvSpPr>
          <p:nvPr>
            <p:ph type="title"/>
          </p:nvPr>
        </p:nvSpPr>
        <p:spPr/>
        <p:txBody>
          <a:bodyPr/>
          <a:lstStyle/>
          <a:p>
            <a:r>
              <a:rPr lang="en-US" dirty="0"/>
              <a:t>Step 2</a:t>
            </a:r>
          </a:p>
        </p:txBody>
      </p:sp>
      <p:sp>
        <p:nvSpPr>
          <p:cNvPr id="3" name="Content Placeholder 2">
            <a:extLst>
              <a:ext uri="{FF2B5EF4-FFF2-40B4-BE49-F238E27FC236}">
                <a16:creationId xmlns:a16="http://schemas.microsoft.com/office/drawing/2014/main" id="{94C5A950-6E31-BB4A-BF18-9D6DD1AA7099}"/>
              </a:ext>
            </a:extLst>
          </p:cNvPr>
          <p:cNvSpPr>
            <a:spLocks noGrp="1"/>
          </p:cNvSpPr>
          <p:nvPr>
            <p:ph idx="1"/>
          </p:nvPr>
        </p:nvSpPr>
        <p:spPr/>
        <p:txBody>
          <a:bodyPr/>
          <a:lstStyle/>
          <a:p>
            <a:r>
              <a:rPr lang="en-US" dirty="0"/>
              <a:t>Train</a:t>
            </a:r>
          </a:p>
          <a:p>
            <a:pPr lvl="1"/>
            <a:r>
              <a:rPr lang="en-US" dirty="0"/>
              <a:t>Use your labeled images to teach Custom Vision Service the concepts you want it to learn.</a:t>
            </a:r>
          </a:p>
          <a:p>
            <a:endParaRPr lang="en-US" dirty="0"/>
          </a:p>
        </p:txBody>
      </p:sp>
      <p:pic>
        <p:nvPicPr>
          <p:cNvPr id="4" name="Picture 3">
            <a:extLst>
              <a:ext uri="{FF2B5EF4-FFF2-40B4-BE49-F238E27FC236}">
                <a16:creationId xmlns:a16="http://schemas.microsoft.com/office/drawing/2014/main" id="{49BA8BCD-2C1C-5546-B340-0EEE6CD0F239}"/>
              </a:ext>
            </a:extLst>
          </p:cNvPr>
          <p:cNvPicPr>
            <a:picLocks noChangeAspect="1"/>
          </p:cNvPicPr>
          <p:nvPr/>
        </p:nvPicPr>
        <p:blipFill>
          <a:blip r:embed="rId2"/>
          <a:stretch>
            <a:fillRect/>
          </a:stretch>
        </p:blipFill>
        <p:spPr>
          <a:xfrm>
            <a:off x="4340098" y="5283427"/>
            <a:ext cx="3511804" cy="893536"/>
          </a:xfrm>
          <a:prstGeom prst="rect">
            <a:avLst/>
          </a:prstGeom>
        </p:spPr>
      </p:pic>
    </p:spTree>
    <p:extLst>
      <p:ext uri="{BB962C8B-B14F-4D97-AF65-F5344CB8AC3E}">
        <p14:creationId xmlns:p14="http://schemas.microsoft.com/office/powerpoint/2010/main" val="23445953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6B550-22FF-5446-80DE-5C847E83B7EB}"/>
              </a:ext>
            </a:extLst>
          </p:cNvPr>
          <p:cNvSpPr>
            <a:spLocks noGrp="1"/>
          </p:cNvSpPr>
          <p:nvPr>
            <p:ph type="title"/>
          </p:nvPr>
        </p:nvSpPr>
        <p:spPr/>
        <p:txBody>
          <a:bodyPr/>
          <a:lstStyle/>
          <a:p>
            <a:r>
              <a:rPr lang="en-US" dirty="0"/>
              <a:t>Step 3</a:t>
            </a:r>
          </a:p>
        </p:txBody>
      </p:sp>
      <p:sp>
        <p:nvSpPr>
          <p:cNvPr id="3" name="Content Placeholder 2">
            <a:extLst>
              <a:ext uri="{FF2B5EF4-FFF2-40B4-BE49-F238E27FC236}">
                <a16:creationId xmlns:a16="http://schemas.microsoft.com/office/drawing/2014/main" id="{435597C0-E4CF-5F42-93F9-7AF937B0DF00}"/>
              </a:ext>
            </a:extLst>
          </p:cNvPr>
          <p:cNvSpPr>
            <a:spLocks noGrp="1"/>
          </p:cNvSpPr>
          <p:nvPr>
            <p:ph idx="1"/>
          </p:nvPr>
        </p:nvSpPr>
        <p:spPr/>
        <p:txBody>
          <a:bodyPr/>
          <a:lstStyle/>
          <a:p>
            <a:r>
              <a:rPr lang="en-US" dirty="0"/>
              <a:t>Evaluate</a:t>
            </a:r>
          </a:p>
          <a:p>
            <a:pPr lvl="1"/>
            <a:r>
              <a:rPr lang="en-US" dirty="0"/>
              <a:t>Use simple REST API calls to quickly tag images with your new custom computer vision model, or simply export the model to device to run real-time image understanding.</a:t>
            </a:r>
          </a:p>
        </p:txBody>
      </p:sp>
      <p:pic>
        <p:nvPicPr>
          <p:cNvPr id="4" name="Picture 3">
            <a:extLst>
              <a:ext uri="{FF2B5EF4-FFF2-40B4-BE49-F238E27FC236}">
                <a16:creationId xmlns:a16="http://schemas.microsoft.com/office/drawing/2014/main" id="{8F542799-D2E5-4F4C-9641-4F7F0BA352B1}"/>
              </a:ext>
            </a:extLst>
          </p:cNvPr>
          <p:cNvPicPr>
            <a:picLocks noChangeAspect="1"/>
          </p:cNvPicPr>
          <p:nvPr/>
        </p:nvPicPr>
        <p:blipFill>
          <a:blip r:embed="rId2"/>
          <a:stretch>
            <a:fillRect/>
          </a:stretch>
        </p:blipFill>
        <p:spPr>
          <a:xfrm>
            <a:off x="3811736" y="4705742"/>
            <a:ext cx="4568528" cy="1471221"/>
          </a:xfrm>
          <a:prstGeom prst="rect">
            <a:avLst/>
          </a:prstGeom>
        </p:spPr>
      </p:pic>
    </p:spTree>
    <p:extLst>
      <p:ext uri="{BB962C8B-B14F-4D97-AF65-F5344CB8AC3E}">
        <p14:creationId xmlns:p14="http://schemas.microsoft.com/office/powerpoint/2010/main" val="22991184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E27E5-33DB-5E4C-B75B-DD1813649FE5}"/>
              </a:ext>
            </a:extLst>
          </p:cNvPr>
          <p:cNvSpPr>
            <a:spLocks noGrp="1"/>
          </p:cNvSpPr>
          <p:nvPr>
            <p:ph type="title"/>
          </p:nvPr>
        </p:nvSpPr>
        <p:spPr/>
        <p:txBody>
          <a:bodyPr/>
          <a:lstStyle/>
          <a:p>
            <a:r>
              <a:rPr lang="en-US" dirty="0"/>
              <a:t>Step 4</a:t>
            </a:r>
          </a:p>
        </p:txBody>
      </p:sp>
      <p:sp>
        <p:nvSpPr>
          <p:cNvPr id="3" name="Content Placeholder 2">
            <a:extLst>
              <a:ext uri="{FF2B5EF4-FFF2-40B4-BE49-F238E27FC236}">
                <a16:creationId xmlns:a16="http://schemas.microsoft.com/office/drawing/2014/main" id="{3E063916-BAE8-7A4E-9BA7-9C38067C7F41}"/>
              </a:ext>
            </a:extLst>
          </p:cNvPr>
          <p:cNvSpPr>
            <a:spLocks noGrp="1"/>
          </p:cNvSpPr>
          <p:nvPr>
            <p:ph idx="1"/>
          </p:nvPr>
        </p:nvSpPr>
        <p:spPr/>
        <p:txBody>
          <a:bodyPr/>
          <a:lstStyle/>
          <a:p>
            <a:r>
              <a:rPr lang="en-US" dirty="0"/>
              <a:t>Active learning</a:t>
            </a:r>
          </a:p>
          <a:p>
            <a:pPr lvl="1"/>
            <a:r>
              <a:rPr lang="en-US" dirty="0"/>
              <a:t>Images evaluated through your custom vision model become part of a feedback loop you can use to keep improving your classifier.</a:t>
            </a:r>
          </a:p>
          <a:p>
            <a:endParaRPr lang="en-US" dirty="0"/>
          </a:p>
        </p:txBody>
      </p:sp>
      <p:pic>
        <p:nvPicPr>
          <p:cNvPr id="4" name="Picture 3">
            <a:extLst>
              <a:ext uri="{FF2B5EF4-FFF2-40B4-BE49-F238E27FC236}">
                <a16:creationId xmlns:a16="http://schemas.microsoft.com/office/drawing/2014/main" id="{B680C47B-C245-A14A-8868-55258AB3843F}"/>
              </a:ext>
            </a:extLst>
          </p:cNvPr>
          <p:cNvPicPr>
            <a:picLocks noChangeAspect="1"/>
          </p:cNvPicPr>
          <p:nvPr/>
        </p:nvPicPr>
        <p:blipFill>
          <a:blip r:embed="rId2"/>
          <a:stretch>
            <a:fillRect/>
          </a:stretch>
        </p:blipFill>
        <p:spPr>
          <a:xfrm>
            <a:off x="4415770" y="4148757"/>
            <a:ext cx="3360459" cy="2028206"/>
          </a:xfrm>
          <a:prstGeom prst="rect">
            <a:avLst/>
          </a:prstGeom>
        </p:spPr>
      </p:pic>
    </p:spTree>
    <p:extLst>
      <p:ext uri="{BB962C8B-B14F-4D97-AF65-F5344CB8AC3E}">
        <p14:creationId xmlns:p14="http://schemas.microsoft.com/office/powerpoint/2010/main" val="19580004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538</TotalTime>
  <Words>487</Words>
  <Application>Microsoft Macintosh PowerPoint</Application>
  <PresentationFormat>Widescreen</PresentationFormat>
  <Paragraphs>57</Paragraphs>
  <Slides>14</Slides>
  <Notes>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Segoe UI</vt:lpstr>
      <vt:lpstr>Office Theme</vt:lpstr>
      <vt:lpstr>Machine Learning Made Easy with Azure Custom Vision</vt:lpstr>
      <vt:lpstr>Azure Cognitive Services</vt:lpstr>
      <vt:lpstr>Vision</vt:lpstr>
      <vt:lpstr>Custom Vision - Preview</vt:lpstr>
      <vt:lpstr>The Process</vt:lpstr>
      <vt:lpstr>Step 1</vt:lpstr>
      <vt:lpstr>Step 2</vt:lpstr>
      <vt:lpstr>Step 3</vt:lpstr>
      <vt:lpstr>Step 4</vt:lpstr>
      <vt:lpstr>Mobile Support</vt:lpstr>
      <vt:lpstr>Mobile Support</vt:lpstr>
      <vt:lpstr>Baby steps with Azure Custom Vision</vt:lpstr>
      <vt:lpstr>Lets see Azure Custom Vision in action with Xamarin.Forms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Made Easy with Azure Custom Vision</dc:title>
  <dc:creator>Alejandro Ruiz</dc:creator>
  <cp:lastModifiedBy>Alejandro Ruiz</cp:lastModifiedBy>
  <cp:revision>13</cp:revision>
  <dcterms:created xsi:type="dcterms:W3CDTF">2018-06-20T02:03:23Z</dcterms:created>
  <dcterms:modified xsi:type="dcterms:W3CDTF">2018-12-22T15:17:34Z</dcterms:modified>
</cp:coreProperties>
</file>